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60" r:id="rId3"/>
    <p:sldId id="258" r:id="rId4"/>
    <p:sldId id="280" r:id="rId5"/>
    <p:sldId id="261" r:id="rId6"/>
    <p:sldId id="266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79" r:id="rId15"/>
    <p:sldId id="286" r:id="rId16"/>
  </p:sldIdLst>
  <p:sldSz cx="9144000" cy="5143500" type="screen16x9"/>
  <p:notesSz cx="6858000" cy="9144000"/>
  <p:embeddedFontLst>
    <p:embeddedFont>
      <p:font typeface="Montserrat" panose="020B0604020202020204" charset="0"/>
      <p:regular r:id="rId18"/>
      <p:bold r:id="rId19"/>
      <p:italic r:id="rId20"/>
      <p:boldItalic r:id="rId21"/>
    </p:embeddedFont>
    <p:embeddedFont>
      <p:font typeface="Montserrat SemiBold" panose="020B0604020202020204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707700-1590-4835-8BEA-7BA374D05F69}">
  <a:tblStyle styleId="{96707700-1590-4835-8BEA-7BA374D05F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-66" y="-4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d51b68867_5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6d51b68867_5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Renata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d51b68867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d51b68867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Renata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[headline] The concept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[headline 2] Website’s improvements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[image 1]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[text 1 under the image] Current portal’s landing page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[text 2 under the image] Proposed landing page changes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[link] - open the adobe xd prototype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6d51b6886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6d51b6886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Kristine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Online Value Proposition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d51b6886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6d51b6886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Kristine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6d84064f7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6d84064f7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6d51b68867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6d51b68867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d51b6886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d51b68867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TEMPLATE FOR SLIDES - Ef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d5ebde2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d5ebde2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Renata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d5ebde261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d5ebde261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on the slide that we tested: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Mock up videos version 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Landing page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Facebook content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d5ebde26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d5ebde261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Change the background- quality is awful compared to other pictures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d5ebde261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d5ebde261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Kristine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d51b6886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d51b6886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d5ebde26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6d5ebde26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TEMPLATE FOR SLIDES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d51b6886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d51b68867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Renata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Keywords to support the speech (on the slide)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220800" cy="5176500"/>
          </a:xfrm>
          <a:prstGeom prst="rect">
            <a:avLst/>
          </a:prstGeom>
          <a:solidFill>
            <a:srgbClr val="183D6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t="1574"/>
          <a:stretch/>
        </p:blipFill>
        <p:spPr>
          <a:xfrm>
            <a:off x="5682025" y="16500"/>
            <a:ext cx="348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25100" y="4133763"/>
            <a:ext cx="3036876" cy="457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rgbClr val="EEEEEE"/>
                </a:solidFill>
                <a:latin typeface="Roboto"/>
                <a:ea typeface="Roboto"/>
                <a:cs typeface="Roboto"/>
                <a:sym typeface="Roboto"/>
              </a:rPr>
              <a:t>Ef</a:t>
            </a:r>
            <a:r>
              <a:rPr lang="en-GB" sz="1800" dirty="0">
                <a:solidFill>
                  <a:srgbClr val="EEEEEE"/>
                </a:solidFill>
                <a:latin typeface="Roboto"/>
                <a:ea typeface="Roboto"/>
                <a:cs typeface="Roboto"/>
                <a:sym typeface="Roboto"/>
              </a:rPr>
              <a:t> Andersen Krogh</a:t>
            </a:r>
            <a:endParaRPr sz="1800" dirty="0">
              <a:solidFill>
                <a:srgbClr val="EEEEE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4294967295"/>
          </p:nvPr>
        </p:nvSpPr>
        <p:spPr>
          <a:xfrm>
            <a:off x="271237" y="1659632"/>
            <a:ext cx="5139551" cy="9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Digital </a:t>
            </a:r>
            <a:r>
              <a:rPr lang="en-GB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marketingsstrategi</a:t>
            </a:r>
            <a:r>
              <a:rPr lang="en-GB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 den Maritime </a:t>
            </a:r>
            <a:r>
              <a:rPr lang="da-DK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Karriereportal</a:t>
            </a:r>
            <a:r>
              <a:rPr lang="en-GB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KONCEPT</a:t>
            </a:r>
            <a:endParaRPr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29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10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/>
          </p:nvPr>
        </p:nvSpPr>
        <p:spPr>
          <a:xfrm>
            <a:off x="389100" y="1017825"/>
            <a:ext cx="26649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SEO</a:t>
            </a:r>
            <a:endParaRPr sz="1800" b="1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0" name="Google Shape;2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7900" y="1049150"/>
            <a:ext cx="4949425" cy="378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KONCEPT</a:t>
            </a:r>
            <a:endParaRPr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30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11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9" name="Google Shape;269;p30"/>
          <p:cNvSpPr txBox="1">
            <a:spLocks noGrp="1"/>
          </p:cNvSpPr>
          <p:nvPr>
            <p:ph type="title"/>
          </p:nvPr>
        </p:nvSpPr>
        <p:spPr>
          <a:xfrm>
            <a:off x="311700" y="1017725"/>
            <a:ext cx="40620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Hjemmesideforbedringer</a:t>
            </a:r>
            <a:endParaRPr sz="1800"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650" y="569845"/>
            <a:ext cx="5045702" cy="4573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3612450" y="230150"/>
            <a:ext cx="23616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The existing portal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30"/>
          <p:cNvSpPr txBox="1"/>
          <p:nvPr/>
        </p:nvSpPr>
        <p:spPr>
          <a:xfrm>
            <a:off x="6104150" y="230150"/>
            <a:ext cx="24972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The prototype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KONCEPT</a:t>
            </a:r>
            <a:endParaRPr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1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1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12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2" name="Google Shape;282;p31"/>
          <p:cNvSpPr txBox="1">
            <a:spLocks noGrp="1"/>
          </p:cNvSpPr>
          <p:nvPr>
            <p:ph type="title"/>
          </p:nvPr>
        </p:nvSpPr>
        <p:spPr>
          <a:xfrm>
            <a:off x="389100" y="1017825"/>
            <a:ext cx="40620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Facebook content</a:t>
            </a:r>
            <a:endParaRPr sz="1800"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31"/>
          <p:cNvSpPr txBox="1"/>
          <p:nvPr/>
        </p:nvSpPr>
        <p:spPr>
          <a:xfrm>
            <a:off x="431052" y="2039085"/>
            <a:ext cx="3398699" cy="22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latin typeface="Roboto"/>
                <a:ea typeface="Roboto"/>
                <a:cs typeface="Roboto"/>
                <a:sym typeface="Roboto"/>
              </a:rPr>
              <a:t>Benchmarking – Det blå Danmark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r>
              <a:rPr lang="da-DK" sz="1600" dirty="0">
                <a:latin typeface="Roboto"/>
                <a:ea typeface="Roboto"/>
                <a:cs typeface="Roboto"/>
                <a:sym typeface="Roboto"/>
              </a:rPr>
              <a:t>Benchmarking – Forsvarsportal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lvl="0"/>
            <a:endParaRPr lang="da-DK" sz="16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4" name="Google Shape;284;p31"/>
          <p:cNvSpPr txBox="1"/>
          <p:nvPr/>
        </p:nvSpPr>
        <p:spPr>
          <a:xfrm>
            <a:off x="5237925" y="2039085"/>
            <a:ext cx="3398700" cy="1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dirty="0">
                <a:latin typeface="Roboto"/>
                <a:ea typeface="Roboto"/>
                <a:cs typeface="Roboto"/>
                <a:sym typeface="Roboto"/>
              </a:rPr>
              <a:t>Maritime </a:t>
            </a:r>
            <a:r>
              <a:rPr lang="da-DK" sz="1600" dirty="0" err="1">
                <a:latin typeface="Roboto"/>
                <a:ea typeface="Roboto"/>
                <a:cs typeface="Roboto"/>
                <a:sym typeface="Roboto"/>
              </a:rPr>
              <a:t>Career</a:t>
            </a:r>
            <a:r>
              <a:rPr lang="da-DK" sz="1600" dirty="0">
                <a:latin typeface="Roboto"/>
                <a:ea typeface="Roboto"/>
                <a:cs typeface="Roboto"/>
                <a:sym typeface="Roboto"/>
              </a:rPr>
              <a:t> har den bedste rating på </a:t>
            </a:r>
            <a:r>
              <a:rPr lang="da-DK" sz="1600" dirty="0" err="1">
                <a:latin typeface="Roboto"/>
                <a:ea typeface="Roboto"/>
                <a:cs typeface="Roboto"/>
                <a:sym typeface="Roboto"/>
              </a:rPr>
              <a:t>facebook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600" dirty="0">
                <a:latin typeface="Roboto"/>
                <a:ea typeface="Roboto"/>
                <a:cs typeface="Roboto"/>
                <a:sym typeface="Roboto"/>
              </a:rPr>
            </a:br>
            <a:endParaRPr dirty="0"/>
          </a:p>
        </p:txBody>
      </p:sp>
      <p:pic>
        <p:nvPicPr>
          <p:cNvPr id="286" name="Google Shape;2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5985" y="2124527"/>
            <a:ext cx="290950" cy="2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KONCEPT</a:t>
            </a:r>
            <a:endParaRPr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32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13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98" name="Google Shape;298;p32"/>
          <p:cNvSpPr txBox="1">
            <a:spLocks noGrp="1"/>
          </p:cNvSpPr>
          <p:nvPr>
            <p:ph type="title"/>
          </p:nvPr>
        </p:nvSpPr>
        <p:spPr>
          <a:xfrm>
            <a:off x="389100" y="1017825"/>
            <a:ext cx="4062000" cy="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Facebook content</a:t>
            </a:r>
            <a:endParaRPr sz="1800" b="1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9501" y="512875"/>
            <a:ext cx="3805425" cy="4237025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0" name="Google Shape;300;p32"/>
          <p:cNvSpPr txBox="1"/>
          <p:nvPr/>
        </p:nvSpPr>
        <p:spPr>
          <a:xfrm>
            <a:off x="545175" y="1682351"/>
            <a:ext cx="25479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Forældres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udfordringer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: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da-DK" dirty="0">
                <a:latin typeface="Roboto"/>
                <a:ea typeface="Roboto"/>
                <a:cs typeface="Roboto"/>
                <a:sym typeface="Roboto"/>
              </a:rPr>
              <a:t>Mangel på tid i hverdagen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Mangel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af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viden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på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uddannelsesmuligheder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687375" y="3650225"/>
            <a:ext cx="254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Mangel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på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viden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inden</a:t>
            </a:r>
            <a:r>
              <a:rPr lang="en-GB" dirty="0">
                <a:latin typeface="Roboto"/>
                <a:ea typeface="Roboto"/>
                <a:cs typeface="Roboto"/>
                <a:sym typeface="Roboto"/>
              </a:rPr>
              <a:t> for den maritime </a:t>
            </a:r>
            <a:r>
              <a:rPr lang="en-GB" dirty="0" err="1">
                <a:latin typeface="Roboto"/>
                <a:ea typeface="Roboto"/>
                <a:cs typeface="Roboto"/>
                <a:sym typeface="Roboto"/>
              </a:rPr>
              <a:t>branche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1588075" y="3116925"/>
            <a:ext cx="384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6319"/>
                </a:solidFill>
              </a:rPr>
              <a:t>+</a:t>
            </a:r>
            <a:endParaRPr sz="2400" b="1">
              <a:solidFill>
                <a:srgbClr val="FF6319"/>
              </a:solidFill>
            </a:endParaRPr>
          </a:p>
        </p:txBody>
      </p:sp>
      <p:sp>
        <p:nvSpPr>
          <p:cNvPr id="303" name="Google Shape;303;p32"/>
          <p:cNvSpPr txBox="1"/>
          <p:nvPr/>
        </p:nvSpPr>
        <p:spPr>
          <a:xfrm>
            <a:off x="3282825" y="2690275"/>
            <a:ext cx="116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6319"/>
                </a:solidFill>
              </a:rPr>
              <a:t>=</a:t>
            </a:r>
            <a:endParaRPr sz="2400" b="1">
              <a:solidFill>
                <a:srgbClr val="FF631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KONCEPT</a:t>
            </a:r>
            <a:endParaRPr dirty="0"/>
          </a:p>
        </p:txBody>
      </p:sp>
      <p:sp>
        <p:nvSpPr>
          <p:cNvPr id="350" name="Google Shape;35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351" name="Google Shape;351;p36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6"/>
          <p:cNvSpPr txBox="1"/>
          <p:nvPr/>
        </p:nvSpPr>
        <p:spPr>
          <a:xfrm>
            <a:off x="361650" y="924225"/>
            <a:ext cx="30000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Mål</a:t>
            </a:r>
            <a:endParaRPr dirty="0"/>
          </a:p>
        </p:txBody>
      </p:sp>
      <p:sp>
        <p:nvSpPr>
          <p:cNvPr id="353" name="Google Shape;353;p36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6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14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355" name="Google Shape;355;p36"/>
          <p:cNvGraphicFramePr/>
          <p:nvPr/>
        </p:nvGraphicFramePr>
        <p:xfrm>
          <a:off x="1791025" y="1580350"/>
          <a:ext cx="5976600" cy="3319290"/>
        </p:xfrm>
        <a:graphic>
          <a:graphicData uri="http://schemas.openxmlformats.org/drawingml/2006/table">
            <a:tbl>
              <a:tblPr>
                <a:noFill/>
                <a:tableStyleId>{96707700-1590-4835-8BEA-7BA374D05F69}</a:tableStyleId>
              </a:tblPr>
              <a:tblGrid>
                <a:gridCol w="145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7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Website’s improvements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Bounce rate (landing page)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44%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235473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35473"/>
                          </a:solidFill>
                        </a:rPr>
                        <a:t>30%</a:t>
                      </a:r>
                      <a:endParaRPr sz="1200">
                        <a:solidFill>
                          <a:srgbClr val="23547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SEO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Domain score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0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235473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35473"/>
                          </a:solidFill>
                        </a:rPr>
                        <a:t>28</a:t>
                      </a:r>
                      <a:endParaRPr sz="1200">
                        <a:solidFill>
                          <a:srgbClr val="23547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Facebook ads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New visitors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Returning visitors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829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27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35473"/>
                          </a:solidFill>
                        </a:rPr>
                        <a:t>1081 (252 more)</a:t>
                      </a:r>
                      <a:endParaRPr sz="1200">
                        <a:solidFill>
                          <a:srgbClr val="235473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235473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35473"/>
                          </a:solidFill>
                        </a:rPr>
                        <a:t>55 (28 more)</a:t>
                      </a:r>
                      <a:endParaRPr sz="1200">
                        <a:solidFill>
                          <a:srgbClr val="23547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Facebook content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Engagement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Average No. of engagements per post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3.4%</a:t>
                      </a: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5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35473"/>
                          </a:solidFill>
                        </a:rPr>
                        <a:t>5.4%</a:t>
                      </a:r>
                      <a:endParaRPr sz="1200">
                        <a:solidFill>
                          <a:srgbClr val="235473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235473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235473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35473"/>
                          </a:solidFill>
                        </a:rPr>
                        <a:t>8</a:t>
                      </a:r>
                      <a:endParaRPr sz="1200">
                        <a:solidFill>
                          <a:srgbClr val="235473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56" name="Google Shape;3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6375" y="1875910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375" y="3280098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375" y="2631723"/>
            <a:ext cx="3048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6375" y="4195535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6"/>
          <p:cNvSpPr txBox="1"/>
          <p:nvPr/>
        </p:nvSpPr>
        <p:spPr>
          <a:xfrm>
            <a:off x="3247100" y="1186750"/>
            <a:ext cx="163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KPI’s</a:t>
            </a:r>
            <a:endParaRPr/>
          </a:p>
        </p:txBody>
      </p:sp>
      <p:sp>
        <p:nvSpPr>
          <p:cNvPr id="361" name="Google Shape;361;p36"/>
          <p:cNvSpPr txBox="1"/>
          <p:nvPr/>
        </p:nvSpPr>
        <p:spPr>
          <a:xfrm>
            <a:off x="6128850" y="1186750"/>
            <a:ext cx="163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967B0"/>
                </a:solidFill>
              </a:rPr>
              <a:t>Goal</a:t>
            </a:r>
            <a:endParaRPr b="1">
              <a:solidFill>
                <a:srgbClr val="2967B0"/>
              </a:solidFill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4885050" y="1186750"/>
            <a:ext cx="124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</a:t>
            </a:r>
            <a:endParaRPr/>
          </a:p>
        </p:txBody>
      </p:sp>
      <p:pic>
        <p:nvPicPr>
          <p:cNvPr id="363" name="Google Shape;363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3175" y="1828775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3175" y="2669825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3175" y="3118075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3175" y="3510875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3175" y="3863200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3175" y="4407375"/>
            <a:ext cx="228600" cy="22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36"/>
          <p:cNvCxnSpPr/>
          <p:nvPr/>
        </p:nvCxnSpPr>
        <p:spPr>
          <a:xfrm>
            <a:off x="1833450" y="3796675"/>
            <a:ext cx="5967600" cy="0"/>
          </a:xfrm>
          <a:prstGeom prst="straightConnector1">
            <a:avLst/>
          </a:prstGeom>
          <a:noFill/>
          <a:ln w="9525" cap="flat" cmpd="sng">
            <a:solidFill>
              <a:srgbClr val="C4D5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0" name="Google Shape;370;p36"/>
          <p:cNvCxnSpPr/>
          <p:nvPr/>
        </p:nvCxnSpPr>
        <p:spPr>
          <a:xfrm>
            <a:off x="1795525" y="3059188"/>
            <a:ext cx="5967600" cy="0"/>
          </a:xfrm>
          <a:prstGeom prst="straightConnector1">
            <a:avLst/>
          </a:prstGeom>
          <a:noFill/>
          <a:ln w="9525" cap="flat" cmpd="sng">
            <a:solidFill>
              <a:srgbClr val="C4D5F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1" name="Google Shape;371;p36"/>
          <p:cNvCxnSpPr/>
          <p:nvPr/>
        </p:nvCxnSpPr>
        <p:spPr>
          <a:xfrm>
            <a:off x="1795525" y="2404050"/>
            <a:ext cx="5967600" cy="0"/>
          </a:xfrm>
          <a:prstGeom prst="straightConnector1">
            <a:avLst/>
          </a:prstGeom>
          <a:noFill/>
          <a:ln w="9525" cap="flat" cmpd="sng">
            <a:solidFill>
              <a:srgbClr val="C4D5F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43"/>
          <p:cNvPicPr preferRelativeResize="0"/>
          <p:nvPr/>
        </p:nvPicPr>
        <p:blipFill rotWithShape="1">
          <a:blip r:embed="rId3">
            <a:alphaModFix amt="93000"/>
          </a:blip>
          <a:srcRect t="1562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3"/>
          <p:cNvSpPr txBox="1">
            <a:spLocks noGrp="1"/>
          </p:cNvSpPr>
          <p:nvPr>
            <p:ph type="title"/>
          </p:nvPr>
        </p:nvSpPr>
        <p:spPr>
          <a:xfrm>
            <a:off x="410625" y="1730900"/>
            <a:ext cx="8520600" cy="25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Tak</a:t>
            </a:r>
            <a:r>
              <a:rPr lang="en-GB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for </a:t>
            </a:r>
            <a:r>
              <a:rPr lang="en-GB" sz="4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jeres</a:t>
            </a:r>
            <a:r>
              <a:rPr lang="en-GB" sz="4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48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opmærksomhed</a:t>
            </a:r>
            <a:endParaRPr sz="4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INTRODUCTION</a:t>
            </a:r>
            <a:endParaRPr b="1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800" y="1017725"/>
            <a:ext cx="5146426" cy="3018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3352049" y="3880475"/>
            <a:ext cx="25682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Uddannelsesvejledning</a:t>
            </a:r>
            <a:r>
              <a:rPr lang="en-GB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– Maritime </a:t>
            </a:r>
            <a:r>
              <a:rPr lang="en-GB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sektor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383458" y="3540875"/>
            <a:ext cx="2840217" cy="12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Virksomheder</a:t>
            </a:r>
            <a:r>
              <a:rPr lang="en-GB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og </a:t>
            </a:r>
            <a:r>
              <a:rPr lang="en-GB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uddannelsesinstitutioner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5846900" y="3615850"/>
            <a:ext cx="2439900" cy="11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Udskolingselever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t="25242" b="19703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Målgruppe</a:t>
            </a:r>
            <a:endParaRPr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11700" y="1202524"/>
            <a:ext cx="4681500" cy="1413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en-GB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UU-</a:t>
            </a:r>
            <a:r>
              <a:rPr lang="en-GB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vejleder</a:t>
            </a:r>
            <a:r>
              <a:rPr lang="en-GB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285750" indent="-285750">
              <a:spcAft>
                <a:spcPts val="1600"/>
              </a:spcAft>
            </a:pPr>
            <a:r>
              <a:rPr lang="en-GB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Lærere</a:t>
            </a:r>
            <a:endParaRPr lang="en-GB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indent="-285750">
              <a:spcAft>
                <a:spcPts val="1600"/>
              </a:spcAft>
            </a:pPr>
            <a:r>
              <a:rPr lang="en-GB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Forældre</a:t>
            </a:r>
            <a:br>
              <a:rPr lang="en-GB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endParaRPr lang="en-GB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7"/>
          <p:cNvPicPr preferRelativeResize="0"/>
          <p:nvPr/>
        </p:nvPicPr>
        <p:blipFill rotWithShape="1">
          <a:blip r:embed="rId3">
            <a:alphaModFix/>
          </a:blip>
          <a:srcRect t="107" b="60128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7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Undersøgelser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37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7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4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2" name="Google Shape;382;p37"/>
          <p:cNvSpPr txBox="1"/>
          <p:nvPr/>
        </p:nvSpPr>
        <p:spPr>
          <a:xfrm>
            <a:off x="311700" y="1121884"/>
            <a:ext cx="41145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da-DK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Ekspertinterview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da-DK" sz="16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Brugertest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en-GB" sz="16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Produkttest</a:t>
            </a:r>
            <a:endParaRPr sz="16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r="1409"/>
          <a:stretch/>
        </p:blipFill>
        <p:spPr>
          <a:xfrm>
            <a:off x="197250" y="2995050"/>
            <a:ext cx="2764650" cy="16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495" y="2995050"/>
            <a:ext cx="2842055" cy="16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2675" y="2990084"/>
            <a:ext cx="2842050" cy="1609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t="18233"/>
          <a:stretch/>
        </p:blipFill>
        <p:spPr>
          <a:xfrm>
            <a:off x="0" y="-46282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311700" y="760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Undersøgelser</a:t>
            </a:r>
            <a:r>
              <a:rPr lang="en-GB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viser</a:t>
            </a:r>
            <a:r>
              <a:rPr lang="en-GB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855408" y="1333500"/>
            <a:ext cx="450317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 b="1" i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At </a:t>
            </a:r>
            <a:r>
              <a:rPr lang="en-GB" sz="2000" b="1" i="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forældre</a:t>
            </a:r>
            <a:r>
              <a:rPr lang="en-GB" sz="2000" b="1" i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GB" sz="2000" b="1" i="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især</a:t>
            </a:r>
            <a:r>
              <a:rPr lang="en-GB" sz="2000" b="1" i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mor, har </a:t>
            </a:r>
            <a:r>
              <a:rPr lang="en-GB" sz="2000" b="1" i="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</a:t>
            </a:r>
            <a:r>
              <a:rPr lang="en-GB" sz="2000" b="1" i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000" b="1" i="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suværen</a:t>
            </a:r>
            <a:r>
              <a:rPr lang="en-GB" sz="2000" b="1" i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000" b="1" i="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indflydelse</a:t>
            </a:r>
            <a:r>
              <a:rPr lang="en-GB" sz="2000" b="1" i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000" b="1" i="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på</a:t>
            </a:r>
            <a:r>
              <a:rPr lang="en-GB" sz="2000" b="1" i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000" b="1" i="1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uddannelsesvalg</a:t>
            </a:r>
            <a:r>
              <a:rPr lang="en-GB" sz="2000" b="1" i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20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5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3"/>
          <p:cNvPicPr preferRelativeResize="0"/>
          <p:nvPr/>
        </p:nvPicPr>
        <p:blipFill rotWithShape="1">
          <a:blip r:embed="rId3">
            <a:alphaModFix/>
          </a:blip>
          <a:srcRect b="60235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Konceptet</a:t>
            </a:r>
            <a:endParaRPr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6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687" y="942650"/>
            <a:ext cx="4306621" cy="368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/>
        </p:nvSpPr>
        <p:spPr>
          <a:xfrm>
            <a:off x="800275" y="1307125"/>
            <a:ext cx="17463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Hjemmeside</a:t>
            </a:r>
            <a:endParaRPr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6650600" y="1376575"/>
            <a:ext cx="6372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SEO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944425" y="3708275"/>
            <a:ext cx="14580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Facebook ads</a:t>
            </a:r>
            <a:endParaRPr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6725300" y="3708275"/>
            <a:ext cx="13599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Facebook </a:t>
            </a:r>
            <a:r>
              <a:rPr lang="en-GB" sz="1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indhold</a:t>
            </a:r>
            <a:endParaRPr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KONCEPT</a:t>
            </a:r>
            <a:endParaRPr dirty="0"/>
          </a:p>
        </p:txBody>
      </p:sp>
      <p:sp>
        <p:nvSpPr>
          <p:cNvPr id="205" name="Google Shape;205;p25"/>
          <p:cNvSpPr txBox="1">
            <a:spLocks noGrp="1"/>
          </p:cNvSpPr>
          <p:nvPr>
            <p:ph type="body" idx="1"/>
          </p:nvPr>
        </p:nvSpPr>
        <p:spPr>
          <a:xfrm>
            <a:off x="450050" y="1443825"/>
            <a:ext cx="3200700" cy="1201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-GB" b="1" dirty="0">
                <a:solidFill>
                  <a:srgbClr val="2967B0"/>
                </a:solidFill>
                <a:latin typeface="Roboto"/>
                <a:ea typeface="Roboto"/>
                <a:cs typeface="Roboto"/>
                <a:sym typeface="Roboto"/>
              </a:rPr>
              <a:t>3 </a:t>
            </a:r>
            <a:r>
              <a:rPr lang="en-GB" b="1" dirty="0" err="1">
                <a:solidFill>
                  <a:srgbClr val="2967B0"/>
                </a:solidFill>
                <a:latin typeface="Roboto"/>
                <a:ea typeface="Roboto"/>
                <a:cs typeface="Roboto"/>
                <a:sym typeface="Roboto"/>
              </a:rPr>
              <a:t>varianter</a:t>
            </a:r>
            <a:endParaRPr b="1" dirty="0">
              <a:solidFill>
                <a:srgbClr val="2967B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Char char="●"/>
            </a:pPr>
            <a:r>
              <a:rPr lang="en-GB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Med et slogan – </a:t>
            </a:r>
            <a:br>
              <a:rPr lang="en-GB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Det </a:t>
            </a:r>
            <a:r>
              <a:rPr lang="en-GB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sikre</a:t>
            </a:r>
            <a:r>
              <a:rPr lang="en-GB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valg</a:t>
            </a:r>
            <a:r>
              <a:rPr lang="en-GB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for </a:t>
            </a:r>
            <a:r>
              <a:rPr lang="en-GB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dit</a:t>
            </a:r>
            <a:r>
              <a:rPr lang="en-GB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b="1" dirty="0">
                <a:solidFill>
                  <a:srgbClr val="2967B0"/>
                </a:solidFill>
                <a:latin typeface="Roboto"/>
                <a:ea typeface="Roboto"/>
                <a:cs typeface="Roboto"/>
                <a:sym typeface="Roboto"/>
              </a:rPr>
              <a:t>barn</a:t>
            </a:r>
            <a:endParaRPr b="1" dirty="0">
              <a:solidFill>
                <a:srgbClr val="2967B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207" name="Google Shape;207;p25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311700" y="964425"/>
            <a:ext cx="30000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Facebook ads</a:t>
            </a:r>
            <a:endParaRPr/>
          </a:p>
        </p:txBody>
      </p:sp>
      <p:sp>
        <p:nvSpPr>
          <p:cNvPr id="209" name="Google Shape;209;p25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7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299" y="638826"/>
            <a:ext cx="3529974" cy="4064799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2" name="Google Shape;212;p25"/>
          <p:cNvSpPr txBox="1"/>
          <p:nvPr/>
        </p:nvSpPr>
        <p:spPr>
          <a:xfrm>
            <a:off x="4216300" y="245225"/>
            <a:ext cx="1777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Version 1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5994100" y="245225"/>
            <a:ext cx="1777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Version 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KONCEPT</a:t>
            </a:r>
            <a:endParaRPr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8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442200" y="1541275"/>
            <a:ext cx="266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Facebook ads</a:t>
            </a:r>
            <a:endParaRPr sz="1800"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i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9" name="Google Shape;2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800" y="363325"/>
            <a:ext cx="5280776" cy="428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/>
          <p:nvPr/>
        </p:nvSpPr>
        <p:spPr>
          <a:xfrm>
            <a:off x="8636625" y="4749900"/>
            <a:ext cx="384600" cy="3936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KONCEPT</a:t>
            </a:r>
            <a:endParaRPr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0" y="184225"/>
            <a:ext cx="1458000" cy="179100"/>
          </a:xfrm>
          <a:prstGeom prst="rect">
            <a:avLst/>
          </a:prstGeom>
          <a:solidFill>
            <a:srgbClr val="C4D5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ldNum" idx="12"/>
          </p:nvPr>
        </p:nvSpPr>
        <p:spPr>
          <a:xfrm>
            <a:off x="8554583" y="47036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>
                <a:latin typeface="Montserrat SemiBold"/>
                <a:ea typeface="Montserrat SemiBold"/>
                <a:cs typeface="Montserrat SemiBold"/>
                <a:sym typeface="Montserrat SemiBold"/>
              </a:rPr>
              <a:t>9</a:t>
            </a:fld>
            <a:endParaRPr sz="14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8" name="Google Shape;248;p28"/>
          <p:cNvSpPr txBox="1">
            <a:spLocks noGrp="1"/>
          </p:cNvSpPr>
          <p:nvPr>
            <p:ph type="title"/>
          </p:nvPr>
        </p:nvSpPr>
        <p:spPr>
          <a:xfrm>
            <a:off x="389100" y="1017825"/>
            <a:ext cx="2452800" cy="27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235473"/>
                </a:solidFill>
                <a:latin typeface="Montserrat"/>
                <a:ea typeface="Montserrat"/>
                <a:cs typeface="Montserrat"/>
                <a:sym typeface="Montserrat"/>
              </a:rPr>
              <a:t>SEO</a:t>
            </a:r>
            <a:endParaRPr sz="1800" b="1" dirty="0">
              <a:solidFill>
                <a:srgbClr val="2354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2354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Roboto"/>
              <a:buChar char="●"/>
            </a:pPr>
            <a:r>
              <a:rPr lang="da-DK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Forvirring blandt DK/Eng term </a:t>
            </a:r>
            <a:endParaRPr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</a:pPr>
            <a:r>
              <a:rPr lang="en-GB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Alternative </a:t>
            </a:r>
            <a:r>
              <a:rPr lang="en-GB" sz="16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søgeord</a:t>
            </a:r>
            <a:br>
              <a:rPr lang="en-GB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600" b="1" dirty="0">
              <a:solidFill>
                <a:srgbClr val="2967B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9" name="Google Shape;2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2725" y="1119351"/>
            <a:ext cx="5679576" cy="281517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8"/>
          <p:cNvSpPr txBox="1"/>
          <p:nvPr/>
        </p:nvSpPr>
        <p:spPr>
          <a:xfrm>
            <a:off x="3374800" y="4014775"/>
            <a:ext cx="4262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i="1"/>
              <a:t>(Neilpatel.com., 2019)</a:t>
            </a:r>
            <a:endParaRPr sz="1000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324</Words>
  <Application>Microsoft Office PowerPoint</Application>
  <PresentationFormat>Skærmshow (16:9)</PresentationFormat>
  <Paragraphs>147</Paragraphs>
  <Slides>15</Slides>
  <Notes>15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0" baseType="lpstr">
      <vt:lpstr>Montserrat</vt:lpstr>
      <vt:lpstr>Montserrat SemiBold</vt:lpstr>
      <vt:lpstr>Roboto</vt:lpstr>
      <vt:lpstr>Arial</vt:lpstr>
      <vt:lpstr>Simple Light</vt:lpstr>
      <vt:lpstr>Digital marketingsstrategi  for den Maritime Karriereportal </vt:lpstr>
      <vt:lpstr>INTRODUCTION</vt:lpstr>
      <vt:lpstr>Målgruppe</vt:lpstr>
      <vt:lpstr>Undersøgelser</vt:lpstr>
      <vt:lpstr>Undersøgelser viser: </vt:lpstr>
      <vt:lpstr>Konceptet</vt:lpstr>
      <vt:lpstr>KONCEPT</vt:lpstr>
      <vt:lpstr>KONCEPT</vt:lpstr>
      <vt:lpstr>KONCEPT</vt:lpstr>
      <vt:lpstr>KONCEPT</vt:lpstr>
      <vt:lpstr>KONCEPT</vt:lpstr>
      <vt:lpstr>KONCEPT</vt:lpstr>
      <vt:lpstr>KONCEPT</vt:lpstr>
      <vt:lpstr>KONCEPT</vt:lpstr>
      <vt:lpstr>Tak for jeres opmærksomhed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marketingstrategi  for Maritime Karriereportal</dc:title>
  <dc:creator>Morten Andersen Krogh</dc:creator>
  <cp:lastModifiedBy>Maria-Louise Vadskær</cp:lastModifiedBy>
  <cp:revision>9</cp:revision>
  <dcterms:modified xsi:type="dcterms:W3CDTF">2020-03-20T09:42:44Z</dcterms:modified>
</cp:coreProperties>
</file>